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orben"/>
      <p:regular r:id="rId17"/>
    </p:embeddedFont>
    <p:embeddedFont>
      <p:font typeface="Corben"/>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algn="ctr" indent="0" marL="0">
              <a:lnSpc>
                <a:spcPts val="5550"/>
              </a:lnSpc>
              <a:buNone/>
            </a:pPr>
            <a:r>
              <a:rPr lang="en-US" sz="4450" dirty="0">
                <a:solidFill>
                  <a:srgbClr val="1B1B27"/>
                </a:solidFill>
                <a:latin typeface="Corben" pitchFamily="34" charset="0"/>
                <a:ea typeface="Corben" pitchFamily="34" charset="-122"/>
                <a:cs typeface="Corben" pitchFamily="34" charset="-120"/>
              </a:rPr>
              <a:t>Stress Level Detection Using Machine Learning</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Early stress detection is crucial for enhancing overall health and productivity. With approximately 80% of workers globally affected by stress, as reported by the American Institute of Stress, the need for effective solutions is paramount. Machine learning offers a promising approach for real-time, accurate, and non-invasive stress monitoring.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1638" y="566976"/>
            <a:ext cx="11735157" cy="644366"/>
          </a:xfrm>
          <a:prstGeom prst="rect">
            <a:avLst/>
          </a:prstGeom>
          <a:noFill/>
          <a:ln/>
        </p:spPr>
        <p:txBody>
          <a:bodyPr wrap="none" lIns="0" tIns="0" rIns="0" bIns="0" rtlCol="0" anchor="t"/>
          <a:lstStyle/>
          <a:p>
            <a:pPr algn="l" indent="0" marL="0">
              <a:lnSpc>
                <a:spcPts val="5050"/>
              </a:lnSpc>
              <a:buNone/>
            </a:pPr>
            <a:r>
              <a:rPr lang="en-US" sz="4050" dirty="0">
                <a:solidFill>
                  <a:srgbClr val="1B1B27"/>
                </a:solidFill>
                <a:latin typeface="Corben" pitchFamily="34" charset="0"/>
                <a:ea typeface="Corben" pitchFamily="34" charset="-122"/>
                <a:cs typeface="Corben" pitchFamily="34" charset="-120"/>
              </a:rPr>
              <a:t>Testing, Output &amp; Conclusion: Real-world Impact</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06047"/>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4155"/>
                </a:solidFill>
                <a:highlight>
                  <a:srgbClr val="AEE4BD"/>
                </a:highlight>
                <a:latin typeface="Nobile" pitchFamily="34" charset="0"/>
                <a:ea typeface="Nobile" pitchFamily="34" charset="-122"/>
                <a:cs typeface="Nobile" pitchFamily="34" charset="-120"/>
              </a:rPr>
              <a:t>Testing:</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Achieved up to 99.5% accuracy using 10-fold cross-validation, with precision and recall exceeding 96%.</a:t>
            </a:r>
            <a:endParaRPr lang="en-US" sz="1600" dirty="0"/>
          </a:p>
        </p:txBody>
      </p:sp>
      <p:sp>
        <p:nvSpPr>
          <p:cNvPr id="5" name="Text 2"/>
          <p:cNvSpPr/>
          <p:nvPr/>
        </p:nvSpPr>
        <p:spPr>
          <a:xfrm>
            <a:off x="7574280" y="2438043"/>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4155"/>
                </a:solidFill>
                <a:highlight>
                  <a:srgbClr val="AEE4BD"/>
                </a:highlight>
                <a:latin typeface="Nobile" pitchFamily="34" charset="0"/>
                <a:ea typeface="Nobile" pitchFamily="34" charset="-122"/>
                <a:cs typeface="Nobile" pitchFamily="34" charset="-120"/>
              </a:rPr>
              <a:t>Output:</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Clear stress level labels (low, medium, high) accompanied by confidence scores.</a:t>
            </a:r>
            <a:endParaRPr lang="en-US" sz="1600" dirty="0"/>
          </a:p>
        </p:txBody>
      </p:sp>
      <p:sp>
        <p:nvSpPr>
          <p:cNvPr id="6" name="Text 3"/>
          <p:cNvSpPr/>
          <p:nvPr/>
        </p:nvSpPr>
        <p:spPr>
          <a:xfrm>
            <a:off x="7574280" y="3170039"/>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4155"/>
                </a:solidFill>
                <a:highlight>
                  <a:srgbClr val="AEE4BD"/>
                </a:highlight>
                <a:latin typeface="Nobile" pitchFamily="34" charset="0"/>
                <a:ea typeface="Nobile" pitchFamily="34" charset="-122"/>
                <a:cs typeface="Nobile" pitchFamily="34" charset="-120"/>
              </a:rPr>
              <a:t>Impact:</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Real-time alerts enable timely interventions for effective stress management.</a:t>
            </a:r>
            <a:endParaRPr lang="en-US" sz="1600" dirty="0"/>
          </a:p>
        </p:txBody>
      </p:sp>
      <p:sp>
        <p:nvSpPr>
          <p:cNvPr id="7" name="Text 4"/>
          <p:cNvSpPr/>
          <p:nvPr/>
        </p:nvSpPr>
        <p:spPr>
          <a:xfrm>
            <a:off x="7574280" y="3902035"/>
            <a:ext cx="6342102" cy="989767"/>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4155"/>
                </a:solidFill>
                <a:highlight>
                  <a:srgbClr val="AEE4BD"/>
                </a:highlight>
                <a:latin typeface="Nobile" pitchFamily="34" charset="0"/>
                <a:ea typeface="Nobile" pitchFamily="34" charset="-122"/>
                <a:cs typeface="Nobile" pitchFamily="34" charset="-120"/>
              </a:rPr>
              <a:t>Conclusion:</a:t>
            </a:r>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 Our ML-based stress detection system is highly accurate, scalable, and crucial for promoting overall well-being.</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72026"/>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Problem Statement: Addressing the Silent Epidemic of Stress</a:t>
            </a:r>
            <a:endParaRPr lang="en-US" sz="4450" dirty="0"/>
          </a:p>
        </p:txBody>
      </p:sp>
      <p:sp>
        <p:nvSpPr>
          <p:cNvPr id="3" name="Shape 1"/>
          <p:cNvSpPr/>
          <p:nvPr/>
        </p:nvSpPr>
        <p:spPr>
          <a:xfrm>
            <a:off x="793790" y="2843213"/>
            <a:ext cx="6407944" cy="2093714"/>
          </a:xfrm>
          <a:prstGeom prst="roundRect">
            <a:avLst>
              <a:gd name="adj" fmla="val 4550"/>
            </a:avLst>
          </a:prstGeom>
          <a:noFill/>
          <a:ln w="30480">
            <a:solidFill>
              <a:srgbClr val="B8BFDF"/>
            </a:solidFill>
            <a:prstDash val="solid"/>
          </a:ln>
        </p:spPr>
      </p:sp>
      <p:sp>
        <p:nvSpPr>
          <p:cNvPr id="4" name="Text 2"/>
          <p:cNvSpPr/>
          <p:nvPr/>
        </p:nvSpPr>
        <p:spPr>
          <a:xfrm>
            <a:off x="1051084" y="3100507"/>
            <a:ext cx="2867263"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Health Ramifications</a:t>
            </a:r>
            <a:endParaRPr lang="en-US" sz="2200" dirty="0"/>
          </a:p>
        </p:txBody>
      </p:sp>
      <p:sp>
        <p:nvSpPr>
          <p:cNvPr id="5" name="Text 3"/>
          <p:cNvSpPr/>
          <p:nvPr/>
        </p:nvSpPr>
        <p:spPr>
          <a:xfrm>
            <a:off x="1051084" y="3590925"/>
            <a:ext cx="5893356"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Stress contributes to severe mental and physical health issues, including anxiety, depression, and cardiovascular diseases.</a:t>
            </a:r>
            <a:endParaRPr lang="en-US" sz="1750" dirty="0"/>
          </a:p>
        </p:txBody>
      </p:sp>
      <p:sp>
        <p:nvSpPr>
          <p:cNvPr id="6" name="Shape 4"/>
          <p:cNvSpPr/>
          <p:nvPr/>
        </p:nvSpPr>
        <p:spPr>
          <a:xfrm>
            <a:off x="7428548" y="2843213"/>
            <a:ext cx="6408063" cy="2093714"/>
          </a:xfrm>
          <a:prstGeom prst="roundRect">
            <a:avLst>
              <a:gd name="adj" fmla="val 4550"/>
            </a:avLst>
          </a:prstGeom>
          <a:noFill/>
          <a:ln w="30480">
            <a:solidFill>
              <a:srgbClr val="B8BFDF"/>
            </a:solidFill>
            <a:prstDash val="solid"/>
          </a:ln>
        </p:spPr>
      </p:sp>
      <p:sp>
        <p:nvSpPr>
          <p:cNvPr id="7" name="Text 5"/>
          <p:cNvSpPr/>
          <p:nvPr/>
        </p:nvSpPr>
        <p:spPr>
          <a:xfrm>
            <a:off x="7685842" y="3100507"/>
            <a:ext cx="3111222"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Traditional Limitations</a:t>
            </a:r>
            <a:endParaRPr lang="en-US" sz="2200" dirty="0"/>
          </a:p>
        </p:txBody>
      </p:sp>
      <p:sp>
        <p:nvSpPr>
          <p:cNvPr id="8" name="Text 6"/>
          <p:cNvSpPr/>
          <p:nvPr/>
        </p:nvSpPr>
        <p:spPr>
          <a:xfrm>
            <a:off x="7685842" y="3590925"/>
            <a:ext cx="5893475"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Manual stress detection methods are often costly, time-consuming, and prone to subjective interpretation.</a:t>
            </a:r>
            <a:endParaRPr lang="en-US" sz="1750" dirty="0"/>
          </a:p>
        </p:txBody>
      </p:sp>
      <p:sp>
        <p:nvSpPr>
          <p:cNvPr id="9" name="Shape 7"/>
          <p:cNvSpPr/>
          <p:nvPr/>
        </p:nvSpPr>
        <p:spPr>
          <a:xfrm>
            <a:off x="793790" y="5163741"/>
            <a:ext cx="6407944" cy="2093714"/>
          </a:xfrm>
          <a:prstGeom prst="roundRect">
            <a:avLst>
              <a:gd name="adj" fmla="val 4550"/>
            </a:avLst>
          </a:prstGeom>
          <a:noFill/>
          <a:ln w="30480">
            <a:solidFill>
              <a:srgbClr val="B8BFDF"/>
            </a:solidFill>
            <a:prstDash val="solid"/>
          </a:ln>
        </p:spPr>
      </p:sp>
      <p:sp>
        <p:nvSpPr>
          <p:cNvPr id="10" name="Text 8"/>
          <p:cNvSpPr/>
          <p:nvPr/>
        </p:nvSpPr>
        <p:spPr>
          <a:xfrm>
            <a:off x="1051084" y="5421035"/>
            <a:ext cx="3095149"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Automation Imperative</a:t>
            </a:r>
            <a:endParaRPr lang="en-US" sz="2200" dirty="0"/>
          </a:p>
        </p:txBody>
      </p:sp>
      <p:sp>
        <p:nvSpPr>
          <p:cNvPr id="11" name="Text 9"/>
          <p:cNvSpPr/>
          <p:nvPr/>
        </p:nvSpPr>
        <p:spPr>
          <a:xfrm>
            <a:off x="1051084" y="5911453"/>
            <a:ext cx="5893356"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There is a critical need for automated, continuous, and non-invasive systems to monitor stress effectively.</a:t>
            </a:r>
            <a:endParaRPr lang="en-US" sz="1750" dirty="0"/>
          </a:p>
        </p:txBody>
      </p:sp>
      <p:sp>
        <p:nvSpPr>
          <p:cNvPr id="12" name="Shape 10"/>
          <p:cNvSpPr/>
          <p:nvPr/>
        </p:nvSpPr>
        <p:spPr>
          <a:xfrm>
            <a:off x="7428548" y="5163741"/>
            <a:ext cx="6408063" cy="2093714"/>
          </a:xfrm>
          <a:prstGeom prst="roundRect">
            <a:avLst>
              <a:gd name="adj" fmla="val 4550"/>
            </a:avLst>
          </a:prstGeom>
          <a:noFill/>
          <a:ln w="30480">
            <a:solidFill>
              <a:srgbClr val="B8BFDF"/>
            </a:solidFill>
            <a:prstDash val="solid"/>
          </a:ln>
        </p:spPr>
      </p:sp>
      <p:sp>
        <p:nvSpPr>
          <p:cNvPr id="13" name="Text 11"/>
          <p:cNvSpPr/>
          <p:nvPr/>
        </p:nvSpPr>
        <p:spPr>
          <a:xfrm>
            <a:off x="7685842" y="5421035"/>
            <a:ext cx="3233737"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Classification Challenge</a:t>
            </a:r>
            <a:endParaRPr lang="en-US" sz="2200" dirty="0"/>
          </a:p>
        </p:txBody>
      </p:sp>
      <p:sp>
        <p:nvSpPr>
          <p:cNvPr id="14" name="Text 12"/>
          <p:cNvSpPr/>
          <p:nvPr/>
        </p:nvSpPr>
        <p:spPr>
          <a:xfrm>
            <a:off x="7685842" y="5911453"/>
            <a:ext cx="5893475"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Accurately classifying stress levels from diverse physiological and behavioral data presents a significant challenge.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1638" y="566976"/>
            <a:ext cx="10894100" cy="644366"/>
          </a:xfrm>
          <a:prstGeom prst="rect">
            <a:avLst/>
          </a:prstGeom>
          <a:noFill/>
          <a:ln/>
        </p:spPr>
        <p:txBody>
          <a:bodyPr wrap="none" lIns="0" tIns="0" rIns="0" bIns="0" rtlCol="0" anchor="t"/>
          <a:lstStyle/>
          <a:p>
            <a:pPr algn="l" indent="0" marL="0">
              <a:lnSpc>
                <a:spcPts val="5050"/>
              </a:lnSpc>
              <a:buNone/>
            </a:pPr>
            <a:r>
              <a:rPr lang="en-US" sz="4050" dirty="0">
                <a:solidFill>
                  <a:srgbClr val="1B1B27"/>
                </a:solidFill>
                <a:latin typeface="Corben" pitchFamily="34" charset="0"/>
                <a:ea typeface="Corben" pitchFamily="34" charset="-122"/>
                <a:cs typeface="Corben" pitchFamily="34" charset="-120"/>
              </a:rPr>
              <a:t>Introduction to ML-Powered Stress Detection</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06047"/>
            <a:ext cx="6342102" cy="1319689"/>
          </a:xfrm>
          <a:prstGeom prst="rect">
            <a:avLst/>
          </a:prstGeom>
          <a:noFill/>
          <a:ln/>
        </p:spPr>
        <p:txBody>
          <a:bodyPr wrap="squar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Stress is the body's natural response to perceived external or internal pressures. Our approach leverages machine learning to analyse various data sources, enabling precise classification of stress levels (low, medium, high).</a:t>
            </a:r>
            <a:endParaRPr lang="en-US" sz="1600" dirty="0"/>
          </a:p>
        </p:txBody>
      </p:sp>
      <p:sp>
        <p:nvSpPr>
          <p:cNvPr id="5" name="Text 2"/>
          <p:cNvSpPr/>
          <p:nvPr/>
        </p:nvSpPr>
        <p:spPr>
          <a:xfrm>
            <a:off x="7574280" y="3211235"/>
            <a:ext cx="6342102" cy="1979533"/>
          </a:xfrm>
          <a:prstGeom prst="rect">
            <a:avLst/>
          </a:prstGeom>
          <a:noFill/>
          <a:ln/>
        </p:spPr>
        <p:txBody>
          <a:bodyPr wrap="square" lIns="0" tIns="0" rIns="0" bIns="0" rtlCol="0" anchor="t"/>
          <a:lstStyle/>
          <a:p>
            <a:pPr algn="l" indent="0" marL="0">
              <a:lnSpc>
                <a:spcPts val="2550"/>
              </a:lnSpc>
              <a:buNone/>
            </a:pPr>
            <a:r>
              <a:rPr lang="en-US" sz="1600" dirty="0">
                <a:solidFill>
                  <a:srgbClr val="404155"/>
                </a:solidFill>
                <a:latin typeface="Nobile" pitchFamily="34" charset="0"/>
                <a:ea typeface="Nobile" pitchFamily="34" charset="-122"/>
                <a:cs typeface="Nobile" pitchFamily="34" charset="-120"/>
              </a:rPr>
              <a:t>Physiological signals such as Electrocardiogram (ECG) and Galvanic Skin Response (GSR), along with behavioral data like typing patterns and mouse movements, provide rich datasets for our models. This system facilitates early intervention, promotes personalised stress management strategies, and optimises workplace well-being.</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2203" y="378857"/>
            <a:ext cx="8993505" cy="430649"/>
          </a:xfrm>
          <a:prstGeom prst="rect">
            <a:avLst/>
          </a:prstGeom>
          <a:noFill/>
          <a:ln/>
        </p:spPr>
        <p:txBody>
          <a:bodyPr wrap="none" lIns="0" tIns="0" rIns="0" bIns="0" rtlCol="0" anchor="t"/>
          <a:lstStyle/>
          <a:p>
            <a:pPr algn="l" indent="0" marL="0">
              <a:lnSpc>
                <a:spcPts val="3350"/>
              </a:lnSpc>
              <a:buNone/>
            </a:pPr>
            <a:r>
              <a:rPr lang="en-US" sz="2700" dirty="0">
                <a:solidFill>
                  <a:srgbClr val="1B1B27"/>
                </a:solidFill>
                <a:latin typeface="Corben" pitchFamily="34" charset="0"/>
                <a:ea typeface="Corben" pitchFamily="34" charset="-122"/>
                <a:cs typeface="Corben" pitchFamily="34" charset="-120"/>
              </a:rPr>
              <a:t>Existing Stress Detection Systems: A Comparative View</a:t>
            </a:r>
            <a:endParaRPr lang="en-US" sz="2700" dirty="0"/>
          </a:p>
        </p:txBody>
      </p:sp>
      <p:pic>
        <p:nvPicPr>
          <p:cNvPr id="3" name="Image 0" descr="preencoded.png">    </p:cNvPr>
          <p:cNvPicPr>
            <a:picLocks noChangeAspect="1"/>
          </p:cNvPicPr>
          <p:nvPr/>
        </p:nvPicPr>
        <p:blipFill>
          <a:blip r:embed="rId1"/>
          <a:stretch>
            <a:fillRect/>
          </a:stretch>
        </p:blipFill>
        <p:spPr>
          <a:xfrm>
            <a:off x="482203" y="1171218"/>
            <a:ext cx="6664881" cy="6664881"/>
          </a:xfrm>
          <a:prstGeom prst="rect">
            <a:avLst/>
          </a:prstGeom>
        </p:spPr>
      </p:pic>
      <p:sp>
        <p:nvSpPr>
          <p:cNvPr id="4" name="Text 1"/>
          <p:cNvSpPr/>
          <p:nvPr/>
        </p:nvSpPr>
        <p:spPr>
          <a:xfrm>
            <a:off x="482203" y="7991118"/>
            <a:ext cx="1722477" cy="215265"/>
          </a:xfrm>
          <a:prstGeom prst="rect">
            <a:avLst/>
          </a:prstGeom>
          <a:noFill/>
          <a:ln/>
        </p:spPr>
        <p:txBody>
          <a:bodyPr wrap="none" lIns="0" tIns="0" rIns="0" bIns="0" rtlCol="0" anchor="t"/>
          <a:lstStyle/>
          <a:p>
            <a:pPr algn="l" indent="0" marL="0">
              <a:lnSpc>
                <a:spcPts val="1650"/>
              </a:lnSpc>
              <a:buNone/>
            </a:pPr>
            <a:r>
              <a:rPr lang="en-US" sz="1350" dirty="0">
                <a:solidFill>
                  <a:srgbClr val="1B1B27"/>
                </a:solidFill>
                <a:latin typeface="Corben" pitchFamily="34" charset="0"/>
                <a:ea typeface="Corben" pitchFamily="34" charset="-122"/>
                <a:cs typeface="Corben" pitchFamily="34" charset="-120"/>
              </a:rPr>
              <a:t>Traditional Methods</a:t>
            </a:r>
            <a:endParaRPr lang="en-US" sz="1350" dirty="0"/>
          </a:p>
        </p:txBody>
      </p:sp>
      <p:sp>
        <p:nvSpPr>
          <p:cNvPr id="5" name="Text 2"/>
          <p:cNvSpPr/>
          <p:nvPr/>
        </p:nvSpPr>
        <p:spPr>
          <a:xfrm>
            <a:off x="482203" y="8344138"/>
            <a:ext cx="6664881" cy="440769"/>
          </a:xfrm>
          <a:prstGeom prst="rect">
            <a:avLst/>
          </a:prstGeom>
          <a:noFill/>
          <a:ln/>
        </p:spPr>
        <p:txBody>
          <a:bodyPr wrap="squar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Conventional methods like psychologist assessments and lengthy questionnaires are often time-consuming and lack real-time insights.</a:t>
            </a:r>
            <a:endParaRPr lang="en-US" sz="1050" dirty="0"/>
          </a:p>
        </p:txBody>
      </p:sp>
      <p:pic>
        <p:nvPicPr>
          <p:cNvPr id="6" name="Image 1" descr="preencoded.png">    </p:cNvPr>
          <p:cNvPicPr>
            <a:picLocks noChangeAspect="1"/>
          </p:cNvPicPr>
          <p:nvPr/>
        </p:nvPicPr>
        <p:blipFill>
          <a:blip r:embed="rId2"/>
          <a:stretch>
            <a:fillRect/>
          </a:stretch>
        </p:blipFill>
        <p:spPr>
          <a:xfrm>
            <a:off x="7490936" y="1171218"/>
            <a:ext cx="6664881" cy="6664881"/>
          </a:xfrm>
          <a:prstGeom prst="rect">
            <a:avLst/>
          </a:prstGeom>
        </p:spPr>
      </p:pic>
      <p:sp>
        <p:nvSpPr>
          <p:cNvPr id="7" name="Text 3"/>
          <p:cNvSpPr/>
          <p:nvPr/>
        </p:nvSpPr>
        <p:spPr>
          <a:xfrm>
            <a:off x="7490936" y="7991118"/>
            <a:ext cx="2310289" cy="215265"/>
          </a:xfrm>
          <a:prstGeom prst="rect">
            <a:avLst/>
          </a:prstGeom>
          <a:noFill/>
          <a:ln/>
        </p:spPr>
        <p:txBody>
          <a:bodyPr wrap="none" lIns="0" tIns="0" rIns="0" bIns="0" rtlCol="0" anchor="t"/>
          <a:lstStyle/>
          <a:p>
            <a:pPr algn="l" indent="0" marL="0">
              <a:lnSpc>
                <a:spcPts val="1650"/>
              </a:lnSpc>
              <a:buNone/>
            </a:pPr>
            <a:r>
              <a:rPr lang="en-US" sz="1350" dirty="0">
                <a:solidFill>
                  <a:srgbClr val="1B1B27"/>
                </a:solidFill>
                <a:latin typeface="Corben" pitchFamily="34" charset="0"/>
                <a:ea typeface="Corben" pitchFamily="34" charset="-122"/>
                <a:cs typeface="Corben" pitchFamily="34" charset="-120"/>
              </a:rPr>
              <a:t>Sensor-Based Systems &amp; ML</a:t>
            </a:r>
            <a:endParaRPr lang="en-US" sz="1350" dirty="0"/>
          </a:p>
        </p:txBody>
      </p:sp>
      <p:sp>
        <p:nvSpPr>
          <p:cNvPr id="8" name="Text 4"/>
          <p:cNvSpPr/>
          <p:nvPr/>
        </p:nvSpPr>
        <p:spPr>
          <a:xfrm>
            <a:off x="7490936" y="8344138"/>
            <a:ext cx="6664881" cy="661154"/>
          </a:xfrm>
          <a:prstGeom prst="rect">
            <a:avLst/>
          </a:prstGeom>
          <a:noFill/>
          <a:ln/>
        </p:spPr>
        <p:txBody>
          <a:bodyPr wrap="squar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Modern approaches incorporate wearable sensors measuring heart rate and skin conductance. Machine Learning models like SVM, Random Forest, Decision Trees, and Deep Neural Networks achieve accuracies ranging from 50% to 95%, depending on data quality and model complexity.</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4616" y="578048"/>
            <a:ext cx="13161169" cy="1312069"/>
          </a:xfrm>
          <a:prstGeom prst="rect">
            <a:avLst/>
          </a:prstGeom>
          <a:noFill/>
          <a:ln/>
        </p:spPr>
        <p:txBody>
          <a:bodyPr wrap="square" lIns="0" tIns="0" rIns="0" bIns="0" rtlCol="0" anchor="t"/>
          <a:lstStyle/>
          <a:p>
            <a:pPr algn="l" indent="0" marL="0">
              <a:lnSpc>
                <a:spcPts val="5150"/>
              </a:lnSpc>
              <a:buNone/>
            </a:pPr>
            <a:r>
              <a:rPr lang="en-US" sz="4100" dirty="0">
                <a:solidFill>
                  <a:srgbClr val="1B1B27"/>
                </a:solidFill>
                <a:latin typeface="Corben" pitchFamily="34" charset="0"/>
                <a:ea typeface="Corben" pitchFamily="34" charset="-122"/>
                <a:cs typeface="Corben" pitchFamily="34" charset="-120"/>
              </a:rPr>
              <a:t>Proposed System: Advancing Stress Detection with Hybrid ML</a:t>
            </a:r>
            <a:endParaRPr lang="en-US" sz="4100" dirty="0"/>
          </a:p>
        </p:txBody>
      </p:sp>
      <p:pic>
        <p:nvPicPr>
          <p:cNvPr id="3" name="Image 0" descr="preencoded.png">    </p:cNvPr>
          <p:cNvPicPr>
            <a:picLocks noChangeAspect="1"/>
          </p:cNvPicPr>
          <p:nvPr/>
        </p:nvPicPr>
        <p:blipFill>
          <a:blip r:embed="rId1"/>
          <a:stretch>
            <a:fillRect/>
          </a:stretch>
        </p:blipFill>
        <p:spPr>
          <a:xfrm>
            <a:off x="734616" y="2309932"/>
            <a:ext cx="6580584" cy="839629"/>
          </a:xfrm>
          <a:prstGeom prst="rect">
            <a:avLst/>
          </a:prstGeom>
        </p:spPr>
      </p:pic>
      <p:sp>
        <p:nvSpPr>
          <p:cNvPr id="4" name="Text 1"/>
          <p:cNvSpPr/>
          <p:nvPr/>
        </p:nvSpPr>
        <p:spPr>
          <a:xfrm>
            <a:off x="944523" y="3359468"/>
            <a:ext cx="2623899" cy="328017"/>
          </a:xfrm>
          <a:prstGeom prst="rect">
            <a:avLst/>
          </a:prstGeom>
          <a:noFill/>
          <a:ln/>
        </p:spPr>
        <p:txBody>
          <a:bodyPr wrap="none" lIns="0" tIns="0" rIns="0" bIns="0" rtlCol="0" anchor="t"/>
          <a:lstStyle/>
          <a:p>
            <a:pPr algn="l" indent="0" marL="0">
              <a:lnSpc>
                <a:spcPts val="2550"/>
              </a:lnSpc>
              <a:buNone/>
            </a:pPr>
            <a:r>
              <a:rPr lang="en-US" sz="2050" dirty="0">
                <a:solidFill>
                  <a:srgbClr val="404155"/>
                </a:solidFill>
                <a:latin typeface="Corben" pitchFamily="34" charset="0"/>
                <a:ea typeface="Corben" pitchFamily="34" charset="-122"/>
                <a:cs typeface="Corben" pitchFamily="34" charset="-120"/>
              </a:rPr>
              <a:t>Hybrid ML Model</a:t>
            </a:r>
            <a:endParaRPr lang="en-US" sz="2050" dirty="0"/>
          </a:p>
        </p:txBody>
      </p:sp>
      <p:sp>
        <p:nvSpPr>
          <p:cNvPr id="5" name="Text 2"/>
          <p:cNvSpPr/>
          <p:nvPr/>
        </p:nvSpPr>
        <p:spPr>
          <a:xfrm>
            <a:off x="944523" y="3813334"/>
            <a:ext cx="6160770" cy="671512"/>
          </a:xfrm>
          <a:prstGeom prst="rect">
            <a:avLst/>
          </a:prstGeom>
          <a:noFill/>
          <a:ln/>
        </p:spPr>
        <p:txBody>
          <a:bodyPr wrap="square" lIns="0" tIns="0" rIns="0" bIns="0" rtlCol="0" anchor="t"/>
          <a:lstStyle/>
          <a:p>
            <a:pPr algn="l" indent="0" marL="0">
              <a:lnSpc>
                <a:spcPts val="2600"/>
              </a:lnSpc>
              <a:buNone/>
            </a:pPr>
            <a:r>
              <a:rPr lang="en-US" sz="1650" dirty="0">
                <a:solidFill>
                  <a:srgbClr val="404155"/>
                </a:solidFill>
                <a:latin typeface="Nobile" pitchFamily="34" charset="0"/>
                <a:ea typeface="Nobile" pitchFamily="34" charset="-122"/>
                <a:cs typeface="Nobile" pitchFamily="34" charset="-120"/>
              </a:rPr>
              <a:t>Combining Gradient Boosting Machine and Random Forest for robust analysis.</a:t>
            </a:r>
            <a:endParaRPr lang="en-US" sz="1650" dirty="0"/>
          </a:p>
        </p:txBody>
      </p:sp>
      <p:pic>
        <p:nvPicPr>
          <p:cNvPr id="6" name="Image 1" descr="preencoded.png">    </p:cNvPr>
          <p:cNvPicPr>
            <a:picLocks noChangeAspect="1"/>
          </p:cNvPicPr>
          <p:nvPr/>
        </p:nvPicPr>
        <p:blipFill>
          <a:blip r:embed="rId2"/>
          <a:stretch>
            <a:fillRect/>
          </a:stretch>
        </p:blipFill>
        <p:spPr>
          <a:xfrm>
            <a:off x="7315200" y="2309932"/>
            <a:ext cx="6580584" cy="839629"/>
          </a:xfrm>
          <a:prstGeom prst="rect">
            <a:avLst/>
          </a:prstGeom>
        </p:spPr>
      </p:pic>
      <p:sp>
        <p:nvSpPr>
          <p:cNvPr id="7" name="Text 3"/>
          <p:cNvSpPr/>
          <p:nvPr/>
        </p:nvSpPr>
        <p:spPr>
          <a:xfrm>
            <a:off x="7525107" y="3359468"/>
            <a:ext cx="3129439" cy="328017"/>
          </a:xfrm>
          <a:prstGeom prst="rect">
            <a:avLst/>
          </a:prstGeom>
          <a:noFill/>
          <a:ln/>
        </p:spPr>
        <p:txBody>
          <a:bodyPr wrap="none" lIns="0" tIns="0" rIns="0" bIns="0" rtlCol="0" anchor="t"/>
          <a:lstStyle/>
          <a:p>
            <a:pPr algn="l" indent="0" marL="0">
              <a:lnSpc>
                <a:spcPts val="2550"/>
              </a:lnSpc>
              <a:buNone/>
            </a:pPr>
            <a:r>
              <a:rPr lang="en-US" sz="2050" dirty="0">
                <a:solidFill>
                  <a:srgbClr val="404155"/>
                </a:solidFill>
                <a:latin typeface="Corben" pitchFamily="34" charset="0"/>
                <a:ea typeface="Corben" pitchFamily="34" charset="-122"/>
                <a:cs typeface="Corben" pitchFamily="34" charset="-120"/>
              </a:rPr>
              <a:t>Wearable Data Collection</a:t>
            </a:r>
            <a:endParaRPr lang="en-US" sz="2050" dirty="0"/>
          </a:p>
        </p:txBody>
      </p:sp>
      <p:sp>
        <p:nvSpPr>
          <p:cNvPr id="8" name="Text 4"/>
          <p:cNvSpPr/>
          <p:nvPr/>
        </p:nvSpPr>
        <p:spPr>
          <a:xfrm>
            <a:off x="7525107" y="3813334"/>
            <a:ext cx="6160770" cy="671512"/>
          </a:xfrm>
          <a:prstGeom prst="rect">
            <a:avLst/>
          </a:prstGeom>
          <a:noFill/>
          <a:ln/>
        </p:spPr>
        <p:txBody>
          <a:bodyPr wrap="square" lIns="0" tIns="0" rIns="0" bIns="0" rtlCol="0" anchor="t"/>
          <a:lstStyle/>
          <a:p>
            <a:pPr algn="l" indent="0" marL="0">
              <a:lnSpc>
                <a:spcPts val="2600"/>
              </a:lnSpc>
              <a:buNone/>
            </a:pPr>
            <a:r>
              <a:rPr lang="en-US" sz="1650" dirty="0">
                <a:solidFill>
                  <a:srgbClr val="404155"/>
                </a:solidFill>
                <a:latin typeface="Nobile" pitchFamily="34" charset="0"/>
                <a:ea typeface="Nobile" pitchFamily="34" charset="-122"/>
                <a:cs typeface="Nobile" pitchFamily="34" charset="-120"/>
              </a:rPr>
              <a:t>Utilising ECG, skin temperature, sweat, and motion data from advanced sensors.</a:t>
            </a:r>
            <a:endParaRPr lang="en-US" sz="1650" dirty="0"/>
          </a:p>
        </p:txBody>
      </p:sp>
      <p:pic>
        <p:nvPicPr>
          <p:cNvPr id="9" name="Image 2" descr="preencoded.png">    </p:cNvPr>
          <p:cNvPicPr>
            <a:picLocks noChangeAspect="1"/>
          </p:cNvPicPr>
          <p:nvPr/>
        </p:nvPicPr>
        <p:blipFill>
          <a:blip r:embed="rId3"/>
          <a:stretch>
            <a:fillRect/>
          </a:stretch>
        </p:blipFill>
        <p:spPr>
          <a:xfrm>
            <a:off x="734616" y="4694753"/>
            <a:ext cx="6580584" cy="839629"/>
          </a:xfrm>
          <a:prstGeom prst="rect">
            <a:avLst/>
          </a:prstGeom>
        </p:spPr>
      </p:pic>
      <p:sp>
        <p:nvSpPr>
          <p:cNvPr id="10" name="Text 5"/>
          <p:cNvSpPr/>
          <p:nvPr/>
        </p:nvSpPr>
        <p:spPr>
          <a:xfrm>
            <a:off x="944523" y="5744289"/>
            <a:ext cx="2623899" cy="328017"/>
          </a:xfrm>
          <a:prstGeom prst="rect">
            <a:avLst/>
          </a:prstGeom>
          <a:noFill/>
          <a:ln/>
        </p:spPr>
        <p:txBody>
          <a:bodyPr wrap="none" lIns="0" tIns="0" rIns="0" bIns="0" rtlCol="0" anchor="t"/>
          <a:lstStyle/>
          <a:p>
            <a:pPr algn="l" indent="0" marL="0">
              <a:lnSpc>
                <a:spcPts val="2550"/>
              </a:lnSpc>
              <a:buNone/>
            </a:pPr>
            <a:r>
              <a:rPr lang="en-US" sz="2050" dirty="0">
                <a:solidFill>
                  <a:srgbClr val="404155"/>
                </a:solidFill>
                <a:latin typeface="Corben" pitchFamily="34" charset="0"/>
                <a:ea typeface="Corben" pitchFamily="34" charset="-122"/>
                <a:cs typeface="Corben" pitchFamily="34" charset="-120"/>
              </a:rPr>
              <a:t>Enhanced Accuracy</a:t>
            </a:r>
            <a:endParaRPr lang="en-US" sz="2050" dirty="0"/>
          </a:p>
        </p:txBody>
      </p:sp>
      <p:sp>
        <p:nvSpPr>
          <p:cNvPr id="11" name="Text 6"/>
          <p:cNvSpPr/>
          <p:nvPr/>
        </p:nvSpPr>
        <p:spPr>
          <a:xfrm>
            <a:off x="944523" y="6198156"/>
            <a:ext cx="6160770" cy="671512"/>
          </a:xfrm>
          <a:prstGeom prst="rect">
            <a:avLst/>
          </a:prstGeom>
          <a:noFill/>
          <a:ln/>
        </p:spPr>
        <p:txBody>
          <a:bodyPr wrap="square" lIns="0" tIns="0" rIns="0" bIns="0" rtlCol="0" anchor="t"/>
          <a:lstStyle/>
          <a:p>
            <a:pPr algn="l" indent="0" marL="0">
              <a:lnSpc>
                <a:spcPts val="2600"/>
              </a:lnSpc>
              <a:buNone/>
            </a:pPr>
            <a:r>
              <a:rPr lang="en-US" sz="1650" dirty="0">
                <a:solidFill>
                  <a:srgbClr val="404155"/>
                </a:solidFill>
                <a:latin typeface="Nobile" pitchFamily="34" charset="0"/>
                <a:ea typeface="Nobile" pitchFamily="34" charset="-122"/>
                <a:cs typeface="Nobile" pitchFamily="34" charset="-120"/>
              </a:rPr>
              <a:t>Achieving approximately 99.5% prediction accuracy through soft voting ensemble.</a:t>
            </a:r>
            <a:endParaRPr lang="en-US" sz="1650" dirty="0"/>
          </a:p>
        </p:txBody>
      </p:sp>
      <p:pic>
        <p:nvPicPr>
          <p:cNvPr id="12" name="Image 3" descr="preencoded.png">    </p:cNvPr>
          <p:cNvPicPr>
            <a:picLocks noChangeAspect="1"/>
          </p:cNvPicPr>
          <p:nvPr/>
        </p:nvPicPr>
        <p:blipFill>
          <a:blip r:embed="rId4"/>
          <a:stretch>
            <a:fillRect/>
          </a:stretch>
        </p:blipFill>
        <p:spPr>
          <a:xfrm>
            <a:off x="7315200" y="4694753"/>
            <a:ext cx="6580584" cy="839629"/>
          </a:xfrm>
          <a:prstGeom prst="rect">
            <a:avLst/>
          </a:prstGeom>
        </p:spPr>
      </p:pic>
      <p:sp>
        <p:nvSpPr>
          <p:cNvPr id="13" name="Text 7"/>
          <p:cNvSpPr/>
          <p:nvPr/>
        </p:nvSpPr>
        <p:spPr>
          <a:xfrm>
            <a:off x="7525107" y="5744289"/>
            <a:ext cx="3073598" cy="328017"/>
          </a:xfrm>
          <a:prstGeom prst="rect">
            <a:avLst/>
          </a:prstGeom>
          <a:noFill/>
          <a:ln/>
        </p:spPr>
        <p:txBody>
          <a:bodyPr wrap="none" lIns="0" tIns="0" rIns="0" bIns="0" rtlCol="0" anchor="t"/>
          <a:lstStyle/>
          <a:p>
            <a:pPr algn="l" indent="0" marL="0">
              <a:lnSpc>
                <a:spcPts val="2550"/>
              </a:lnSpc>
              <a:buNone/>
            </a:pPr>
            <a:r>
              <a:rPr lang="en-US" sz="2050" dirty="0">
                <a:solidFill>
                  <a:srgbClr val="404155"/>
                </a:solidFill>
                <a:latin typeface="Corben" pitchFamily="34" charset="0"/>
                <a:ea typeface="Corben" pitchFamily="34" charset="-122"/>
                <a:cs typeface="Corben" pitchFamily="34" charset="-120"/>
              </a:rPr>
              <a:t>Real-time IoT Integration</a:t>
            </a:r>
            <a:endParaRPr lang="en-US" sz="2050" dirty="0"/>
          </a:p>
        </p:txBody>
      </p:sp>
      <p:sp>
        <p:nvSpPr>
          <p:cNvPr id="14" name="Text 8"/>
          <p:cNvSpPr/>
          <p:nvPr/>
        </p:nvSpPr>
        <p:spPr>
          <a:xfrm>
            <a:off x="7525107" y="6198156"/>
            <a:ext cx="6160770" cy="671512"/>
          </a:xfrm>
          <a:prstGeom prst="rect">
            <a:avLst/>
          </a:prstGeom>
          <a:noFill/>
          <a:ln/>
        </p:spPr>
        <p:txBody>
          <a:bodyPr wrap="square" lIns="0" tIns="0" rIns="0" bIns="0" rtlCol="0" anchor="t"/>
          <a:lstStyle/>
          <a:p>
            <a:pPr algn="l" indent="0" marL="0">
              <a:lnSpc>
                <a:spcPts val="2600"/>
              </a:lnSpc>
              <a:buNone/>
            </a:pPr>
            <a:r>
              <a:rPr lang="en-US" sz="1650" dirty="0">
                <a:solidFill>
                  <a:srgbClr val="404155"/>
                </a:solidFill>
                <a:latin typeface="Nobile" pitchFamily="34" charset="0"/>
                <a:ea typeface="Nobile" pitchFamily="34" charset="-122"/>
                <a:cs typeface="Nobile" pitchFamily="34" charset="-120"/>
              </a:rPr>
              <a:t>Enabling continuous data capture and instant stress monitoring with IoT.</a:t>
            </a:r>
            <a:endParaRPr lang="en-US" sz="1650" dirty="0"/>
          </a:p>
        </p:txBody>
      </p:sp>
      <p:sp>
        <p:nvSpPr>
          <p:cNvPr id="15" name="Text 9"/>
          <p:cNvSpPr/>
          <p:nvPr/>
        </p:nvSpPr>
        <p:spPr>
          <a:xfrm>
            <a:off x="734616" y="7315676"/>
            <a:ext cx="13161169" cy="335756"/>
          </a:xfrm>
          <a:prstGeom prst="rect">
            <a:avLst/>
          </a:prstGeom>
          <a:noFill/>
          <a:ln/>
        </p:spPr>
        <p:txBody>
          <a:bodyPr wrap="none" lIns="0" tIns="0" rIns="0" bIns="0" rtlCol="0" anchor="t"/>
          <a:lstStyle/>
          <a:p>
            <a:pPr algn="l" indent="0" marL="0">
              <a:lnSpc>
                <a:spcPts val="2600"/>
              </a:lnSpc>
              <a:buNone/>
            </a:pPr>
            <a:r>
              <a:rPr lang="en-US" sz="1650" dirty="0">
                <a:solidFill>
                  <a:srgbClr val="404155"/>
                </a:solidFill>
                <a:latin typeface="Nobile" pitchFamily="34" charset="0"/>
                <a:ea typeface="Nobile" pitchFamily="34" charset="-122"/>
                <a:cs typeface="Nobile" pitchFamily="34" charset="-120"/>
              </a:rPr>
              <a:t>Our proposed system represents a significant leap forward in automated stress detection.</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9702" y="369094"/>
            <a:ext cx="8789908" cy="419457"/>
          </a:xfrm>
          <a:prstGeom prst="rect">
            <a:avLst/>
          </a:prstGeom>
          <a:noFill/>
          <a:ln/>
        </p:spPr>
        <p:txBody>
          <a:bodyPr wrap="none" lIns="0" tIns="0" rIns="0" bIns="0" rtlCol="0" anchor="t"/>
          <a:lstStyle/>
          <a:p>
            <a:pPr algn="l" indent="0" marL="0">
              <a:lnSpc>
                <a:spcPts val="3300"/>
              </a:lnSpc>
              <a:buNone/>
            </a:pPr>
            <a:r>
              <a:rPr lang="en-US" sz="2600" dirty="0">
                <a:solidFill>
                  <a:srgbClr val="1B1B27"/>
                </a:solidFill>
                <a:latin typeface="Corben" pitchFamily="34" charset="0"/>
                <a:ea typeface="Corben" pitchFamily="34" charset="-122"/>
                <a:cs typeface="Corben" pitchFamily="34" charset="-120"/>
              </a:rPr>
              <a:t>Software &amp; Hardware Requirements for Implementation</a:t>
            </a:r>
            <a:endParaRPr lang="en-US" sz="2600" dirty="0"/>
          </a:p>
        </p:txBody>
      </p:sp>
      <p:pic>
        <p:nvPicPr>
          <p:cNvPr id="3" name="Image 0" descr="preencoded.png">    </p:cNvPr>
          <p:cNvPicPr>
            <a:picLocks noChangeAspect="1"/>
          </p:cNvPicPr>
          <p:nvPr/>
        </p:nvPicPr>
        <p:blipFill>
          <a:blip r:embed="rId1"/>
          <a:stretch>
            <a:fillRect/>
          </a:stretch>
        </p:blipFill>
        <p:spPr>
          <a:xfrm>
            <a:off x="469702" y="1140857"/>
            <a:ext cx="6681787" cy="6681788"/>
          </a:xfrm>
          <a:prstGeom prst="rect">
            <a:avLst/>
          </a:prstGeom>
        </p:spPr>
      </p:pic>
      <p:sp>
        <p:nvSpPr>
          <p:cNvPr id="4" name="Text 1"/>
          <p:cNvSpPr/>
          <p:nvPr/>
        </p:nvSpPr>
        <p:spPr>
          <a:xfrm>
            <a:off x="469702" y="7973616"/>
            <a:ext cx="1677829" cy="209669"/>
          </a:xfrm>
          <a:prstGeom prst="rect">
            <a:avLst/>
          </a:prstGeom>
          <a:noFill/>
          <a:ln/>
        </p:spPr>
        <p:txBody>
          <a:bodyPr wrap="none" lIns="0" tIns="0" rIns="0" bIns="0" rtlCol="0" anchor="t"/>
          <a:lstStyle/>
          <a:p>
            <a:pPr algn="l" indent="0" marL="0">
              <a:lnSpc>
                <a:spcPts val="1650"/>
              </a:lnSpc>
              <a:buNone/>
            </a:pPr>
            <a:r>
              <a:rPr lang="en-US" sz="1300" dirty="0">
                <a:solidFill>
                  <a:srgbClr val="1B1B27"/>
                </a:solidFill>
                <a:latin typeface="Corben" pitchFamily="34" charset="0"/>
                <a:ea typeface="Corben" pitchFamily="34" charset="-122"/>
                <a:cs typeface="Corben" pitchFamily="34" charset="-120"/>
              </a:rPr>
              <a:t>Hardware Essentials</a:t>
            </a:r>
            <a:endParaRPr lang="en-US" sz="1300" dirty="0"/>
          </a:p>
        </p:txBody>
      </p:sp>
      <p:sp>
        <p:nvSpPr>
          <p:cNvPr id="5" name="Text 2"/>
          <p:cNvSpPr/>
          <p:nvPr/>
        </p:nvSpPr>
        <p:spPr>
          <a:xfrm>
            <a:off x="469702" y="8317468"/>
            <a:ext cx="6681787" cy="214670"/>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Wearable sensors (ECG, GSR, temperature)</a:t>
            </a:r>
            <a:endParaRPr lang="en-US" sz="1050" dirty="0"/>
          </a:p>
        </p:txBody>
      </p:sp>
      <p:sp>
        <p:nvSpPr>
          <p:cNvPr id="6" name="Text 3"/>
          <p:cNvSpPr/>
          <p:nvPr/>
        </p:nvSpPr>
        <p:spPr>
          <a:xfrm>
            <a:off x="469702" y="8579048"/>
            <a:ext cx="6681787" cy="214670"/>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IoT devices for connectivity</a:t>
            </a:r>
            <a:endParaRPr lang="en-US" sz="1050" dirty="0"/>
          </a:p>
        </p:txBody>
      </p:sp>
      <p:sp>
        <p:nvSpPr>
          <p:cNvPr id="7" name="Text 4"/>
          <p:cNvSpPr/>
          <p:nvPr/>
        </p:nvSpPr>
        <p:spPr>
          <a:xfrm>
            <a:off x="469702" y="8840629"/>
            <a:ext cx="6681787" cy="214670"/>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High-performance computing unit</a:t>
            </a:r>
            <a:endParaRPr lang="en-US" sz="1050" dirty="0"/>
          </a:p>
        </p:txBody>
      </p:sp>
      <p:pic>
        <p:nvPicPr>
          <p:cNvPr id="8" name="Image 1" descr="preencoded.png">    </p:cNvPr>
          <p:cNvPicPr>
            <a:picLocks noChangeAspect="1"/>
          </p:cNvPicPr>
          <p:nvPr/>
        </p:nvPicPr>
        <p:blipFill>
          <a:blip r:embed="rId2"/>
          <a:stretch>
            <a:fillRect/>
          </a:stretch>
        </p:blipFill>
        <p:spPr>
          <a:xfrm>
            <a:off x="7486531" y="1140857"/>
            <a:ext cx="6681787" cy="6681788"/>
          </a:xfrm>
          <a:prstGeom prst="rect">
            <a:avLst/>
          </a:prstGeom>
        </p:spPr>
      </p:pic>
      <p:sp>
        <p:nvSpPr>
          <p:cNvPr id="9" name="Text 5"/>
          <p:cNvSpPr/>
          <p:nvPr/>
        </p:nvSpPr>
        <p:spPr>
          <a:xfrm>
            <a:off x="7486531" y="7973616"/>
            <a:ext cx="1677829" cy="209669"/>
          </a:xfrm>
          <a:prstGeom prst="rect">
            <a:avLst/>
          </a:prstGeom>
          <a:noFill/>
          <a:ln/>
        </p:spPr>
        <p:txBody>
          <a:bodyPr wrap="none" lIns="0" tIns="0" rIns="0" bIns="0" rtlCol="0" anchor="t"/>
          <a:lstStyle/>
          <a:p>
            <a:pPr algn="l" indent="0" marL="0">
              <a:lnSpc>
                <a:spcPts val="1650"/>
              </a:lnSpc>
              <a:buNone/>
            </a:pPr>
            <a:r>
              <a:rPr lang="en-US" sz="1300" dirty="0">
                <a:solidFill>
                  <a:srgbClr val="1B1B27"/>
                </a:solidFill>
                <a:latin typeface="Corben" pitchFamily="34" charset="0"/>
                <a:ea typeface="Corben" pitchFamily="34" charset="-122"/>
                <a:cs typeface="Corben" pitchFamily="34" charset="-120"/>
              </a:rPr>
              <a:t>Software &amp; Libraries</a:t>
            </a:r>
            <a:endParaRPr lang="en-US" sz="1300" dirty="0"/>
          </a:p>
        </p:txBody>
      </p:sp>
      <p:sp>
        <p:nvSpPr>
          <p:cNvPr id="10" name="Text 6"/>
          <p:cNvSpPr/>
          <p:nvPr/>
        </p:nvSpPr>
        <p:spPr>
          <a:xfrm>
            <a:off x="7486531" y="8317468"/>
            <a:ext cx="6681787" cy="214670"/>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Programming Language: Python</a:t>
            </a:r>
            <a:endParaRPr lang="en-US" sz="1050" dirty="0"/>
          </a:p>
        </p:txBody>
      </p:sp>
      <p:sp>
        <p:nvSpPr>
          <p:cNvPr id="11" name="Text 7"/>
          <p:cNvSpPr/>
          <p:nvPr/>
        </p:nvSpPr>
        <p:spPr>
          <a:xfrm>
            <a:off x="7486531" y="8579048"/>
            <a:ext cx="6681787" cy="214670"/>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ML Frameworks: Scikit-learn, TensorFlow/PyTorch</a:t>
            </a:r>
            <a:endParaRPr lang="en-US" sz="1050" dirty="0"/>
          </a:p>
        </p:txBody>
      </p:sp>
      <p:sp>
        <p:nvSpPr>
          <p:cNvPr id="12" name="Text 8"/>
          <p:cNvSpPr/>
          <p:nvPr/>
        </p:nvSpPr>
        <p:spPr>
          <a:xfrm>
            <a:off x="7486531" y="8840629"/>
            <a:ext cx="6681787" cy="214670"/>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Libraries: Pandas, NumPy, Matplotlib, Seaborn (for data handling and visualization)</a:t>
            </a:r>
            <a:endParaRPr lang="en-US" sz="1050" dirty="0"/>
          </a:p>
        </p:txBody>
      </p:sp>
      <p:sp>
        <p:nvSpPr>
          <p:cNvPr id="13" name="Text 9"/>
          <p:cNvSpPr/>
          <p:nvPr/>
        </p:nvSpPr>
        <p:spPr>
          <a:xfrm>
            <a:off x="7486531" y="9102209"/>
            <a:ext cx="6681787" cy="214670"/>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404155"/>
                </a:solidFill>
                <a:latin typeface="Nobile" pitchFamily="34" charset="0"/>
                <a:ea typeface="Nobile" pitchFamily="34" charset="-122"/>
                <a:cs typeface="Nobile" pitchFamily="34" charset="-120"/>
              </a:rPr>
              <a:t>Platform: Cloud or edge computing for deployment</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0321" y="518755"/>
            <a:ext cx="9867900" cy="589598"/>
          </a:xfrm>
          <a:prstGeom prst="rect">
            <a:avLst/>
          </a:prstGeom>
          <a:noFill/>
          <a:ln/>
        </p:spPr>
        <p:txBody>
          <a:bodyPr wrap="none" lIns="0" tIns="0" rIns="0" bIns="0" rtlCol="0" anchor="t"/>
          <a:lstStyle/>
          <a:p>
            <a:pPr algn="l" indent="0" marL="0">
              <a:lnSpc>
                <a:spcPts val="4600"/>
              </a:lnSpc>
              <a:buNone/>
            </a:pPr>
            <a:r>
              <a:rPr lang="en-US" sz="3700" dirty="0">
                <a:solidFill>
                  <a:srgbClr val="1B1B27"/>
                </a:solidFill>
                <a:latin typeface="Corben" pitchFamily="34" charset="0"/>
                <a:ea typeface="Corben" pitchFamily="34" charset="-122"/>
                <a:cs typeface="Corben" pitchFamily="34" charset="-120"/>
              </a:rPr>
              <a:t>Key Modules Involved in the Project Lifecycle</a:t>
            </a:r>
            <a:endParaRPr lang="en-US" sz="3700" dirty="0"/>
          </a:p>
        </p:txBody>
      </p:sp>
      <p:sp>
        <p:nvSpPr>
          <p:cNvPr id="3" name="Shape 1"/>
          <p:cNvSpPr/>
          <p:nvPr/>
        </p:nvSpPr>
        <p:spPr>
          <a:xfrm>
            <a:off x="660321" y="1485662"/>
            <a:ext cx="754618" cy="1132046"/>
          </a:xfrm>
          <a:prstGeom prst="roundRect">
            <a:avLst>
              <a:gd name="adj" fmla="val 360044"/>
            </a:avLst>
          </a:prstGeom>
          <a:solidFill>
            <a:srgbClr val="D2D9F9"/>
          </a:solidFill>
          <a:ln w="7620">
            <a:solidFill>
              <a:srgbClr val="B8BFDF"/>
            </a:solidFill>
            <a:prstDash val="solid"/>
          </a:ln>
        </p:spPr>
      </p:sp>
      <p:sp>
        <p:nvSpPr>
          <p:cNvPr id="4" name="Text 2"/>
          <p:cNvSpPr/>
          <p:nvPr/>
        </p:nvSpPr>
        <p:spPr>
          <a:xfrm>
            <a:off x="896064" y="1874758"/>
            <a:ext cx="283012" cy="353735"/>
          </a:xfrm>
          <a:prstGeom prst="rect">
            <a:avLst/>
          </a:prstGeom>
          <a:noFill/>
          <a:ln/>
        </p:spPr>
        <p:txBody>
          <a:bodyPr wrap="none" lIns="0" tIns="0" rIns="0" bIns="0" rtlCol="0" anchor="t"/>
          <a:lstStyle/>
          <a:p>
            <a:pPr algn="l" indent="0" marL="0">
              <a:lnSpc>
                <a:spcPts val="2200"/>
              </a:lnSpc>
              <a:buNone/>
            </a:pPr>
            <a:r>
              <a:rPr lang="en-US" sz="2200" dirty="0">
                <a:solidFill>
                  <a:srgbClr val="404155"/>
                </a:solidFill>
                <a:latin typeface="Corben" pitchFamily="34" charset="0"/>
                <a:ea typeface="Corben" pitchFamily="34" charset="-122"/>
                <a:cs typeface="Corben" pitchFamily="34" charset="-120"/>
              </a:rPr>
              <a:t>1</a:t>
            </a:r>
            <a:endParaRPr lang="en-US" sz="2200" dirty="0"/>
          </a:p>
        </p:txBody>
      </p:sp>
      <p:sp>
        <p:nvSpPr>
          <p:cNvPr id="5" name="Text 3"/>
          <p:cNvSpPr/>
          <p:nvPr/>
        </p:nvSpPr>
        <p:spPr>
          <a:xfrm>
            <a:off x="1603534" y="1674257"/>
            <a:ext cx="2358390" cy="294799"/>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Corben" pitchFamily="34" charset="0"/>
                <a:ea typeface="Corben" pitchFamily="34" charset="-122"/>
                <a:cs typeface="Corben" pitchFamily="34" charset="-120"/>
              </a:rPr>
              <a:t>Data Acquisition</a:t>
            </a:r>
            <a:endParaRPr lang="en-US" sz="1850" dirty="0"/>
          </a:p>
        </p:txBody>
      </p:sp>
      <p:sp>
        <p:nvSpPr>
          <p:cNvPr id="6" name="Text 4"/>
          <p:cNvSpPr/>
          <p:nvPr/>
        </p:nvSpPr>
        <p:spPr>
          <a:xfrm>
            <a:off x="1603534" y="2082165"/>
            <a:ext cx="12366546" cy="301943"/>
          </a:xfrm>
          <a:prstGeom prst="rect">
            <a:avLst/>
          </a:prstGeom>
          <a:noFill/>
          <a:ln/>
        </p:spPr>
        <p:txBody>
          <a:bodyPr wrap="non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Collect physiological and behavioral data from sensors.</a:t>
            </a:r>
            <a:endParaRPr lang="en-US" sz="1450" dirty="0"/>
          </a:p>
        </p:txBody>
      </p:sp>
      <p:sp>
        <p:nvSpPr>
          <p:cNvPr id="7" name="Shape 5"/>
          <p:cNvSpPr/>
          <p:nvPr/>
        </p:nvSpPr>
        <p:spPr>
          <a:xfrm>
            <a:off x="660321" y="2759154"/>
            <a:ext cx="754618" cy="1132046"/>
          </a:xfrm>
          <a:prstGeom prst="roundRect">
            <a:avLst>
              <a:gd name="adj" fmla="val 360044"/>
            </a:avLst>
          </a:prstGeom>
          <a:solidFill>
            <a:srgbClr val="D2D9F9"/>
          </a:solidFill>
          <a:ln w="7620">
            <a:solidFill>
              <a:srgbClr val="B8BFDF"/>
            </a:solidFill>
            <a:prstDash val="solid"/>
          </a:ln>
        </p:spPr>
      </p:sp>
      <p:sp>
        <p:nvSpPr>
          <p:cNvPr id="8" name="Text 6"/>
          <p:cNvSpPr/>
          <p:nvPr/>
        </p:nvSpPr>
        <p:spPr>
          <a:xfrm>
            <a:off x="896064" y="3148251"/>
            <a:ext cx="283012" cy="353735"/>
          </a:xfrm>
          <a:prstGeom prst="rect">
            <a:avLst/>
          </a:prstGeom>
          <a:noFill/>
          <a:ln/>
        </p:spPr>
        <p:txBody>
          <a:bodyPr wrap="none" lIns="0" tIns="0" rIns="0" bIns="0" rtlCol="0" anchor="t"/>
          <a:lstStyle/>
          <a:p>
            <a:pPr algn="l" indent="0" marL="0">
              <a:lnSpc>
                <a:spcPts val="2200"/>
              </a:lnSpc>
              <a:buNone/>
            </a:pPr>
            <a:r>
              <a:rPr lang="en-US" sz="2200" dirty="0">
                <a:solidFill>
                  <a:srgbClr val="404155"/>
                </a:solidFill>
                <a:latin typeface="Corben" pitchFamily="34" charset="0"/>
                <a:ea typeface="Corben" pitchFamily="34" charset="-122"/>
                <a:cs typeface="Corben" pitchFamily="34" charset="-120"/>
              </a:rPr>
              <a:t>2</a:t>
            </a:r>
            <a:endParaRPr lang="en-US" sz="2200" dirty="0"/>
          </a:p>
        </p:txBody>
      </p:sp>
      <p:sp>
        <p:nvSpPr>
          <p:cNvPr id="9" name="Text 7"/>
          <p:cNvSpPr/>
          <p:nvPr/>
        </p:nvSpPr>
        <p:spPr>
          <a:xfrm>
            <a:off x="1603534" y="2947749"/>
            <a:ext cx="2358390" cy="294799"/>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Corben" pitchFamily="34" charset="0"/>
                <a:ea typeface="Corben" pitchFamily="34" charset="-122"/>
                <a:cs typeface="Corben" pitchFamily="34" charset="-120"/>
              </a:rPr>
              <a:t>Data Preprocessing</a:t>
            </a:r>
            <a:endParaRPr lang="en-US" sz="1850" dirty="0"/>
          </a:p>
        </p:txBody>
      </p:sp>
      <p:sp>
        <p:nvSpPr>
          <p:cNvPr id="10" name="Text 8"/>
          <p:cNvSpPr/>
          <p:nvPr/>
        </p:nvSpPr>
        <p:spPr>
          <a:xfrm>
            <a:off x="1603534" y="3355658"/>
            <a:ext cx="12366546" cy="301943"/>
          </a:xfrm>
          <a:prstGeom prst="rect">
            <a:avLst/>
          </a:prstGeom>
          <a:noFill/>
          <a:ln/>
        </p:spPr>
        <p:txBody>
          <a:bodyPr wrap="non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Clean, normalise, and extract features from raw data (time and frequency domain).</a:t>
            </a:r>
            <a:endParaRPr lang="en-US" sz="1450" dirty="0"/>
          </a:p>
        </p:txBody>
      </p:sp>
      <p:sp>
        <p:nvSpPr>
          <p:cNvPr id="11" name="Shape 9"/>
          <p:cNvSpPr/>
          <p:nvPr/>
        </p:nvSpPr>
        <p:spPr>
          <a:xfrm>
            <a:off x="660321" y="4032647"/>
            <a:ext cx="754618" cy="1132046"/>
          </a:xfrm>
          <a:prstGeom prst="roundRect">
            <a:avLst>
              <a:gd name="adj" fmla="val 360044"/>
            </a:avLst>
          </a:prstGeom>
          <a:solidFill>
            <a:srgbClr val="D2D9F9"/>
          </a:solidFill>
          <a:ln w="7620">
            <a:solidFill>
              <a:srgbClr val="B8BFDF"/>
            </a:solidFill>
            <a:prstDash val="solid"/>
          </a:ln>
        </p:spPr>
      </p:sp>
      <p:sp>
        <p:nvSpPr>
          <p:cNvPr id="12" name="Text 10"/>
          <p:cNvSpPr/>
          <p:nvPr/>
        </p:nvSpPr>
        <p:spPr>
          <a:xfrm>
            <a:off x="896064" y="4421743"/>
            <a:ext cx="283012" cy="353735"/>
          </a:xfrm>
          <a:prstGeom prst="rect">
            <a:avLst/>
          </a:prstGeom>
          <a:noFill/>
          <a:ln/>
        </p:spPr>
        <p:txBody>
          <a:bodyPr wrap="none" lIns="0" tIns="0" rIns="0" bIns="0" rtlCol="0" anchor="t"/>
          <a:lstStyle/>
          <a:p>
            <a:pPr algn="l" indent="0" marL="0">
              <a:lnSpc>
                <a:spcPts val="2200"/>
              </a:lnSpc>
              <a:buNone/>
            </a:pPr>
            <a:r>
              <a:rPr lang="en-US" sz="2200" dirty="0">
                <a:solidFill>
                  <a:srgbClr val="404155"/>
                </a:solidFill>
                <a:latin typeface="Corben" pitchFamily="34" charset="0"/>
                <a:ea typeface="Corben" pitchFamily="34" charset="-122"/>
                <a:cs typeface="Corben" pitchFamily="34" charset="-120"/>
              </a:rPr>
              <a:t>3</a:t>
            </a:r>
            <a:endParaRPr lang="en-US" sz="2200" dirty="0"/>
          </a:p>
        </p:txBody>
      </p:sp>
      <p:sp>
        <p:nvSpPr>
          <p:cNvPr id="13" name="Text 11"/>
          <p:cNvSpPr/>
          <p:nvPr/>
        </p:nvSpPr>
        <p:spPr>
          <a:xfrm>
            <a:off x="1603534" y="4221242"/>
            <a:ext cx="2358390" cy="294799"/>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Corben" pitchFamily="34" charset="0"/>
                <a:ea typeface="Corben" pitchFamily="34" charset="-122"/>
                <a:cs typeface="Corben" pitchFamily="34" charset="-120"/>
              </a:rPr>
              <a:t>Feature Engineering</a:t>
            </a:r>
            <a:endParaRPr lang="en-US" sz="1850" dirty="0"/>
          </a:p>
        </p:txBody>
      </p:sp>
      <p:sp>
        <p:nvSpPr>
          <p:cNvPr id="14" name="Text 12"/>
          <p:cNvSpPr/>
          <p:nvPr/>
        </p:nvSpPr>
        <p:spPr>
          <a:xfrm>
            <a:off x="1603534" y="4629150"/>
            <a:ext cx="12366546" cy="301943"/>
          </a:xfrm>
          <a:prstGeom prst="rect">
            <a:avLst/>
          </a:prstGeom>
          <a:noFill/>
          <a:ln/>
        </p:spPr>
        <p:txBody>
          <a:bodyPr wrap="non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Derive statistical measures, heart rate variability, and typing dynamics for deeper insights.</a:t>
            </a:r>
            <a:endParaRPr lang="en-US" sz="1450" dirty="0"/>
          </a:p>
        </p:txBody>
      </p:sp>
      <p:sp>
        <p:nvSpPr>
          <p:cNvPr id="15" name="Shape 13"/>
          <p:cNvSpPr/>
          <p:nvPr/>
        </p:nvSpPr>
        <p:spPr>
          <a:xfrm>
            <a:off x="660321" y="5306139"/>
            <a:ext cx="754618" cy="1132046"/>
          </a:xfrm>
          <a:prstGeom prst="roundRect">
            <a:avLst>
              <a:gd name="adj" fmla="val 360044"/>
            </a:avLst>
          </a:prstGeom>
          <a:solidFill>
            <a:srgbClr val="D2D9F9"/>
          </a:solidFill>
          <a:ln w="7620">
            <a:solidFill>
              <a:srgbClr val="B8BFDF"/>
            </a:solidFill>
            <a:prstDash val="solid"/>
          </a:ln>
        </p:spPr>
      </p:sp>
      <p:sp>
        <p:nvSpPr>
          <p:cNvPr id="16" name="Text 14"/>
          <p:cNvSpPr/>
          <p:nvPr/>
        </p:nvSpPr>
        <p:spPr>
          <a:xfrm>
            <a:off x="896064" y="5695236"/>
            <a:ext cx="283012" cy="353735"/>
          </a:xfrm>
          <a:prstGeom prst="rect">
            <a:avLst/>
          </a:prstGeom>
          <a:noFill/>
          <a:ln/>
        </p:spPr>
        <p:txBody>
          <a:bodyPr wrap="none" lIns="0" tIns="0" rIns="0" bIns="0" rtlCol="0" anchor="t"/>
          <a:lstStyle/>
          <a:p>
            <a:pPr algn="l" indent="0" marL="0">
              <a:lnSpc>
                <a:spcPts val="2200"/>
              </a:lnSpc>
              <a:buNone/>
            </a:pPr>
            <a:r>
              <a:rPr lang="en-US" sz="2200" dirty="0">
                <a:solidFill>
                  <a:srgbClr val="404155"/>
                </a:solidFill>
                <a:latin typeface="Corben" pitchFamily="34" charset="0"/>
                <a:ea typeface="Corben" pitchFamily="34" charset="-122"/>
                <a:cs typeface="Corben" pitchFamily="34" charset="-120"/>
              </a:rPr>
              <a:t>4</a:t>
            </a:r>
            <a:endParaRPr lang="en-US" sz="2200" dirty="0"/>
          </a:p>
        </p:txBody>
      </p:sp>
      <p:sp>
        <p:nvSpPr>
          <p:cNvPr id="17" name="Text 15"/>
          <p:cNvSpPr/>
          <p:nvPr/>
        </p:nvSpPr>
        <p:spPr>
          <a:xfrm>
            <a:off x="1603534" y="5494734"/>
            <a:ext cx="2358390" cy="294799"/>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Corben" pitchFamily="34" charset="0"/>
                <a:ea typeface="Corben" pitchFamily="34" charset="-122"/>
                <a:cs typeface="Corben" pitchFamily="34" charset="-120"/>
              </a:rPr>
              <a:t>Model Training</a:t>
            </a:r>
            <a:endParaRPr lang="en-US" sz="1850" dirty="0"/>
          </a:p>
        </p:txBody>
      </p:sp>
      <p:sp>
        <p:nvSpPr>
          <p:cNvPr id="18" name="Text 16"/>
          <p:cNvSpPr/>
          <p:nvPr/>
        </p:nvSpPr>
        <p:spPr>
          <a:xfrm>
            <a:off x="1603534" y="5902643"/>
            <a:ext cx="12366546" cy="301943"/>
          </a:xfrm>
          <a:prstGeom prst="rect">
            <a:avLst/>
          </a:prstGeom>
          <a:noFill/>
          <a:ln/>
        </p:spPr>
        <p:txBody>
          <a:bodyPr wrap="non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Utilise supervised learning with carefully labelled stress data.</a:t>
            </a:r>
            <a:endParaRPr lang="en-US" sz="1450" dirty="0"/>
          </a:p>
        </p:txBody>
      </p:sp>
      <p:sp>
        <p:nvSpPr>
          <p:cNvPr id="19" name="Shape 17"/>
          <p:cNvSpPr/>
          <p:nvPr/>
        </p:nvSpPr>
        <p:spPr>
          <a:xfrm>
            <a:off x="660321" y="6579632"/>
            <a:ext cx="754618" cy="1132046"/>
          </a:xfrm>
          <a:prstGeom prst="roundRect">
            <a:avLst>
              <a:gd name="adj" fmla="val 360044"/>
            </a:avLst>
          </a:prstGeom>
          <a:solidFill>
            <a:srgbClr val="D2D9F9"/>
          </a:solidFill>
          <a:ln w="7620">
            <a:solidFill>
              <a:srgbClr val="B8BFDF"/>
            </a:solidFill>
            <a:prstDash val="solid"/>
          </a:ln>
        </p:spPr>
      </p:sp>
      <p:sp>
        <p:nvSpPr>
          <p:cNvPr id="20" name="Text 18"/>
          <p:cNvSpPr/>
          <p:nvPr/>
        </p:nvSpPr>
        <p:spPr>
          <a:xfrm>
            <a:off x="896064" y="6968728"/>
            <a:ext cx="283012" cy="353735"/>
          </a:xfrm>
          <a:prstGeom prst="rect">
            <a:avLst/>
          </a:prstGeom>
          <a:noFill/>
          <a:ln/>
        </p:spPr>
        <p:txBody>
          <a:bodyPr wrap="none" lIns="0" tIns="0" rIns="0" bIns="0" rtlCol="0" anchor="t"/>
          <a:lstStyle/>
          <a:p>
            <a:pPr algn="l" indent="0" marL="0">
              <a:lnSpc>
                <a:spcPts val="2200"/>
              </a:lnSpc>
              <a:buNone/>
            </a:pPr>
            <a:r>
              <a:rPr lang="en-US" sz="2200" dirty="0">
                <a:solidFill>
                  <a:srgbClr val="404155"/>
                </a:solidFill>
                <a:latin typeface="Corben" pitchFamily="34" charset="0"/>
                <a:ea typeface="Corben" pitchFamily="34" charset="-122"/>
                <a:cs typeface="Corben" pitchFamily="34" charset="-120"/>
              </a:rPr>
              <a:t>5</a:t>
            </a:r>
            <a:endParaRPr lang="en-US" sz="2200" dirty="0"/>
          </a:p>
        </p:txBody>
      </p:sp>
      <p:sp>
        <p:nvSpPr>
          <p:cNvPr id="21" name="Text 19"/>
          <p:cNvSpPr/>
          <p:nvPr/>
        </p:nvSpPr>
        <p:spPr>
          <a:xfrm>
            <a:off x="1603534" y="6768227"/>
            <a:ext cx="2690932" cy="294799"/>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Corben" pitchFamily="34" charset="0"/>
                <a:ea typeface="Corben" pitchFamily="34" charset="-122"/>
                <a:cs typeface="Corben" pitchFamily="34" charset="-120"/>
              </a:rPr>
              <a:t>Prediction &amp; Monitoring</a:t>
            </a:r>
            <a:endParaRPr lang="en-US" sz="1850" dirty="0"/>
          </a:p>
        </p:txBody>
      </p:sp>
      <p:sp>
        <p:nvSpPr>
          <p:cNvPr id="22" name="Text 20"/>
          <p:cNvSpPr/>
          <p:nvPr/>
        </p:nvSpPr>
        <p:spPr>
          <a:xfrm>
            <a:off x="1603534" y="7176135"/>
            <a:ext cx="12366546" cy="301943"/>
          </a:xfrm>
          <a:prstGeom prst="rect">
            <a:avLst/>
          </a:prstGeom>
          <a:noFill/>
          <a:ln/>
        </p:spPr>
        <p:txBody>
          <a:bodyPr wrap="non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Implement real-time stress level classification with an integrated alert system.</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07927"/>
            <a:ext cx="10974943"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System Architecture: A Layered Approach</a:t>
            </a:r>
            <a:endParaRPr lang="en-US" sz="4450" dirty="0"/>
          </a:p>
        </p:txBody>
      </p:sp>
      <p:sp>
        <p:nvSpPr>
          <p:cNvPr id="3" name="Shape 1"/>
          <p:cNvSpPr/>
          <p:nvPr/>
        </p:nvSpPr>
        <p:spPr>
          <a:xfrm>
            <a:off x="793790" y="2670334"/>
            <a:ext cx="4196358" cy="2093714"/>
          </a:xfrm>
          <a:prstGeom prst="roundRect">
            <a:avLst>
              <a:gd name="adj" fmla="val 6988"/>
            </a:avLst>
          </a:prstGeom>
          <a:noFill/>
          <a:ln w="30480">
            <a:solidFill>
              <a:srgbClr val="B8BFDF"/>
            </a:solidFill>
            <a:prstDash val="solid"/>
          </a:ln>
        </p:spPr>
      </p:sp>
      <p:sp>
        <p:nvSpPr>
          <p:cNvPr id="4" name="Shape 2"/>
          <p:cNvSpPr/>
          <p:nvPr/>
        </p:nvSpPr>
        <p:spPr>
          <a:xfrm>
            <a:off x="763310" y="2670334"/>
            <a:ext cx="121920" cy="2093714"/>
          </a:xfrm>
          <a:prstGeom prst="roundRect">
            <a:avLst>
              <a:gd name="adj" fmla="val 78139"/>
            </a:avLst>
          </a:prstGeom>
          <a:solidFill>
            <a:srgbClr val="4967E9"/>
          </a:solidFill>
          <a:ln/>
        </p:spPr>
      </p:sp>
      <p:sp>
        <p:nvSpPr>
          <p:cNvPr id="5" name="Text 3"/>
          <p:cNvSpPr/>
          <p:nvPr/>
        </p:nvSpPr>
        <p:spPr>
          <a:xfrm>
            <a:off x="1142524" y="29276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Sensor Layer</a:t>
            </a:r>
            <a:endParaRPr lang="en-US" sz="2200" dirty="0"/>
          </a:p>
        </p:txBody>
      </p:sp>
      <p:sp>
        <p:nvSpPr>
          <p:cNvPr id="6" name="Text 4"/>
          <p:cNvSpPr/>
          <p:nvPr/>
        </p:nvSpPr>
        <p:spPr>
          <a:xfrm>
            <a:off x="1142524" y="3418046"/>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Wearable devices capturing raw physiological signals.</a:t>
            </a:r>
            <a:endParaRPr lang="en-US" sz="1750" dirty="0"/>
          </a:p>
        </p:txBody>
      </p:sp>
      <p:sp>
        <p:nvSpPr>
          <p:cNvPr id="7" name="Shape 5"/>
          <p:cNvSpPr/>
          <p:nvPr/>
        </p:nvSpPr>
        <p:spPr>
          <a:xfrm>
            <a:off x="5216962" y="2670334"/>
            <a:ext cx="4196358" cy="2093714"/>
          </a:xfrm>
          <a:prstGeom prst="roundRect">
            <a:avLst>
              <a:gd name="adj" fmla="val 6988"/>
            </a:avLst>
          </a:prstGeom>
          <a:noFill/>
          <a:ln w="30480">
            <a:solidFill>
              <a:srgbClr val="B8BFDF"/>
            </a:solidFill>
            <a:prstDash val="solid"/>
          </a:ln>
        </p:spPr>
      </p:sp>
      <p:sp>
        <p:nvSpPr>
          <p:cNvPr id="8" name="Shape 6"/>
          <p:cNvSpPr/>
          <p:nvPr/>
        </p:nvSpPr>
        <p:spPr>
          <a:xfrm>
            <a:off x="5186482" y="2670334"/>
            <a:ext cx="121920" cy="2093714"/>
          </a:xfrm>
          <a:prstGeom prst="roundRect">
            <a:avLst>
              <a:gd name="adj" fmla="val 78139"/>
            </a:avLst>
          </a:prstGeom>
          <a:solidFill>
            <a:srgbClr val="4967E9"/>
          </a:solidFill>
          <a:ln/>
        </p:spPr>
      </p:sp>
      <p:sp>
        <p:nvSpPr>
          <p:cNvPr id="9" name="Text 7"/>
          <p:cNvSpPr/>
          <p:nvPr/>
        </p:nvSpPr>
        <p:spPr>
          <a:xfrm>
            <a:off x="5565696" y="29276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Data Transmission</a:t>
            </a:r>
            <a:endParaRPr lang="en-US" sz="2200" dirty="0"/>
          </a:p>
        </p:txBody>
      </p:sp>
      <p:sp>
        <p:nvSpPr>
          <p:cNvPr id="10" name="Text 8"/>
          <p:cNvSpPr/>
          <p:nvPr/>
        </p:nvSpPr>
        <p:spPr>
          <a:xfrm>
            <a:off x="5565696" y="3418046"/>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IoT-enabled wireless communication to a central server.</a:t>
            </a:r>
            <a:endParaRPr lang="en-US" sz="1750" dirty="0"/>
          </a:p>
        </p:txBody>
      </p:sp>
      <p:sp>
        <p:nvSpPr>
          <p:cNvPr id="11" name="Shape 9"/>
          <p:cNvSpPr/>
          <p:nvPr/>
        </p:nvSpPr>
        <p:spPr>
          <a:xfrm>
            <a:off x="9640133" y="2670334"/>
            <a:ext cx="4196358" cy="2093714"/>
          </a:xfrm>
          <a:prstGeom prst="roundRect">
            <a:avLst>
              <a:gd name="adj" fmla="val 6988"/>
            </a:avLst>
          </a:prstGeom>
          <a:noFill/>
          <a:ln w="30480">
            <a:solidFill>
              <a:srgbClr val="B8BFDF"/>
            </a:solidFill>
            <a:prstDash val="solid"/>
          </a:ln>
        </p:spPr>
      </p:sp>
      <p:sp>
        <p:nvSpPr>
          <p:cNvPr id="12" name="Shape 10"/>
          <p:cNvSpPr/>
          <p:nvPr/>
        </p:nvSpPr>
        <p:spPr>
          <a:xfrm>
            <a:off x="9609653" y="2670334"/>
            <a:ext cx="121920" cy="2093714"/>
          </a:xfrm>
          <a:prstGeom prst="roundRect">
            <a:avLst>
              <a:gd name="adj" fmla="val 78139"/>
            </a:avLst>
          </a:prstGeom>
          <a:solidFill>
            <a:srgbClr val="4967E9"/>
          </a:solidFill>
          <a:ln/>
        </p:spPr>
      </p:sp>
      <p:sp>
        <p:nvSpPr>
          <p:cNvPr id="13" name="Text 11"/>
          <p:cNvSpPr/>
          <p:nvPr/>
        </p:nvSpPr>
        <p:spPr>
          <a:xfrm>
            <a:off x="9988868" y="29276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Data Processing</a:t>
            </a:r>
            <a:endParaRPr lang="en-US" sz="2200" dirty="0"/>
          </a:p>
        </p:txBody>
      </p:sp>
      <p:sp>
        <p:nvSpPr>
          <p:cNvPr id="14" name="Text 12"/>
          <p:cNvSpPr/>
          <p:nvPr/>
        </p:nvSpPr>
        <p:spPr>
          <a:xfrm>
            <a:off x="9988868" y="3418046"/>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Pipeline for preprocessing and feature extraction.</a:t>
            </a:r>
            <a:endParaRPr lang="en-US" sz="1750" dirty="0"/>
          </a:p>
        </p:txBody>
      </p:sp>
      <p:sp>
        <p:nvSpPr>
          <p:cNvPr id="15" name="Shape 13"/>
          <p:cNvSpPr/>
          <p:nvPr/>
        </p:nvSpPr>
        <p:spPr>
          <a:xfrm>
            <a:off x="793790" y="4990862"/>
            <a:ext cx="6407944" cy="1730812"/>
          </a:xfrm>
          <a:prstGeom prst="roundRect">
            <a:avLst>
              <a:gd name="adj" fmla="val 8453"/>
            </a:avLst>
          </a:prstGeom>
          <a:noFill/>
          <a:ln w="30480">
            <a:solidFill>
              <a:srgbClr val="B8BFDF"/>
            </a:solidFill>
            <a:prstDash val="solid"/>
          </a:ln>
        </p:spPr>
      </p:sp>
      <p:sp>
        <p:nvSpPr>
          <p:cNvPr id="16" name="Shape 14"/>
          <p:cNvSpPr/>
          <p:nvPr/>
        </p:nvSpPr>
        <p:spPr>
          <a:xfrm>
            <a:off x="763310" y="4990862"/>
            <a:ext cx="121920" cy="1730812"/>
          </a:xfrm>
          <a:prstGeom prst="roundRect">
            <a:avLst>
              <a:gd name="adj" fmla="val 78139"/>
            </a:avLst>
          </a:prstGeom>
          <a:solidFill>
            <a:srgbClr val="4967E9"/>
          </a:solidFill>
          <a:ln/>
        </p:spPr>
      </p:sp>
      <p:sp>
        <p:nvSpPr>
          <p:cNvPr id="17" name="Text 15"/>
          <p:cNvSpPr/>
          <p:nvPr/>
        </p:nvSpPr>
        <p:spPr>
          <a:xfrm>
            <a:off x="1142524" y="5248156"/>
            <a:ext cx="3256717"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Machine Learning Layer</a:t>
            </a:r>
            <a:endParaRPr lang="en-US" sz="2200" dirty="0"/>
          </a:p>
        </p:txBody>
      </p:sp>
      <p:sp>
        <p:nvSpPr>
          <p:cNvPr id="18" name="Text 16"/>
          <p:cNvSpPr/>
          <p:nvPr/>
        </p:nvSpPr>
        <p:spPr>
          <a:xfrm>
            <a:off x="1142524" y="5738574"/>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Hybrid model ensemble for precise stress classification.</a:t>
            </a:r>
            <a:endParaRPr lang="en-US" sz="1750" dirty="0"/>
          </a:p>
        </p:txBody>
      </p:sp>
      <p:sp>
        <p:nvSpPr>
          <p:cNvPr id="19" name="Shape 17"/>
          <p:cNvSpPr/>
          <p:nvPr/>
        </p:nvSpPr>
        <p:spPr>
          <a:xfrm>
            <a:off x="7428548" y="4990862"/>
            <a:ext cx="6407944" cy="1730812"/>
          </a:xfrm>
          <a:prstGeom prst="roundRect">
            <a:avLst>
              <a:gd name="adj" fmla="val 8453"/>
            </a:avLst>
          </a:prstGeom>
          <a:noFill/>
          <a:ln w="30480">
            <a:solidFill>
              <a:srgbClr val="B8BFDF"/>
            </a:solidFill>
            <a:prstDash val="solid"/>
          </a:ln>
        </p:spPr>
      </p:sp>
      <p:sp>
        <p:nvSpPr>
          <p:cNvPr id="20" name="Shape 18"/>
          <p:cNvSpPr/>
          <p:nvPr/>
        </p:nvSpPr>
        <p:spPr>
          <a:xfrm>
            <a:off x="7398067" y="4990862"/>
            <a:ext cx="121920" cy="1730812"/>
          </a:xfrm>
          <a:prstGeom prst="roundRect">
            <a:avLst>
              <a:gd name="adj" fmla="val 78139"/>
            </a:avLst>
          </a:prstGeom>
          <a:solidFill>
            <a:srgbClr val="4967E9"/>
          </a:solidFill>
          <a:ln/>
        </p:spPr>
      </p:sp>
      <p:sp>
        <p:nvSpPr>
          <p:cNvPr id="21" name="Text 19"/>
          <p:cNvSpPr/>
          <p:nvPr/>
        </p:nvSpPr>
        <p:spPr>
          <a:xfrm>
            <a:off x="7777282" y="524815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User Interface</a:t>
            </a:r>
            <a:endParaRPr lang="en-US" sz="2200" dirty="0"/>
          </a:p>
        </p:txBody>
      </p:sp>
      <p:sp>
        <p:nvSpPr>
          <p:cNvPr id="22" name="Text 20"/>
          <p:cNvSpPr/>
          <p:nvPr/>
        </p:nvSpPr>
        <p:spPr>
          <a:xfrm>
            <a:off x="7777282" y="5738574"/>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Interactive dashboard for stress monitoring and alerts.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80649"/>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Corben" pitchFamily="34" charset="0"/>
                <a:ea typeface="Corben" pitchFamily="34" charset="-122"/>
                <a:cs typeface="Corben" pitchFamily="34" charset="-120"/>
              </a:rPr>
              <a:t>Machine Learning Models: Powering Accuracy and Robustness</a:t>
            </a:r>
            <a:endParaRPr lang="en-US" sz="4450" dirty="0"/>
          </a:p>
        </p:txBody>
      </p:sp>
      <p:sp>
        <p:nvSpPr>
          <p:cNvPr id="3" name="Shape 1"/>
          <p:cNvSpPr/>
          <p:nvPr/>
        </p:nvSpPr>
        <p:spPr>
          <a:xfrm>
            <a:off x="793790" y="3251835"/>
            <a:ext cx="6407944" cy="1685092"/>
          </a:xfrm>
          <a:prstGeom prst="roundRect">
            <a:avLst>
              <a:gd name="adj" fmla="val 5654"/>
            </a:avLst>
          </a:prstGeom>
          <a:solidFill>
            <a:srgbClr val="D2D9F9"/>
          </a:solidFill>
          <a:ln w="7620">
            <a:solidFill>
              <a:srgbClr val="B8BFDF"/>
            </a:solidFill>
            <a:prstDash val="solid"/>
          </a:ln>
        </p:spPr>
      </p:sp>
      <p:sp>
        <p:nvSpPr>
          <p:cNvPr id="4" name="Text 2"/>
          <p:cNvSpPr/>
          <p:nvPr/>
        </p:nvSpPr>
        <p:spPr>
          <a:xfrm>
            <a:off x="1028224" y="348626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Random Forest</a:t>
            </a:r>
            <a:endParaRPr lang="en-US" sz="2200" dirty="0"/>
          </a:p>
        </p:txBody>
      </p:sp>
      <p:sp>
        <p:nvSpPr>
          <p:cNvPr id="5" name="Text 3"/>
          <p:cNvSpPr/>
          <p:nvPr/>
        </p:nvSpPr>
        <p:spPr>
          <a:xfrm>
            <a:off x="1028224" y="3976688"/>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Robust to noise and highly interpretable, achieving ~95% accuracy.</a:t>
            </a:r>
            <a:endParaRPr lang="en-US" sz="1750" dirty="0"/>
          </a:p>
        </p:txBody>
      </p:sp>
      <p:sp>
        <p:nvSpPr>
          <p:cNvPr id="6" name="Shape 4"/>
          <p:cNvSpPr/>
          <p:nvPr/>
        </p:nvSpPr>
        <p:spPr>
          <a:xfrm>
            <a:off x="7428548" y="3251835"/>
            <a:ext cx="6408063" cy="1685092"/>
          </a:xfrm>
          <a:prstGeom prst="roundRect">
            <a:avLst>
              <a:gd name="adj" fmla="val 5654"/>
            </a:avLst>
          </a:prstGeom>
          <a:solidFill>
            <a:srgbClr val="D2D9F9"/>
          </a:solidFill>
          <a:ln w="7620">
            <a:solidFill>
              <a:srgbClr val="B8BFDF"/>
            </a:solidFill>
            <a:prstDash val="solid"/>
          </a:ln>
        </p:spPr>
      </p:sp>
      <p:sp>
        <p:nvSpPr>
          <p:cNvPr id="7" name="Text 5"/>
          <p:cNvSpPr/>
          <p:nvPr/>
        </p:nvSpPr>
        <p:spPr>
          <a:xfrm>
            <a:off x="7662982" y="3486269"/>
            <a:ext cx="364295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Gradient Boosting Machine</a:t>
            </a:r>
            <a:endParaRPr lang="en-US" sz="2200" dirty="0"/>
          </a:p>
        </p:txBody>
      </p:sp>
      <p:sp>
        <p:nvSpPr>
          <p:cNvPr id="8" name="Text 6"/>
          <p:cNvSpPr/>
          <p:nvPr/>
        </p:nvSpPr>
        <p:spPr>
          <a:xfrm>
            <a:off x="7662982" y="3976688"/>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Handles complex patterns effectively, significantly improving accuracy.</a:t>
            </a:r>
            <a:endParaRPr lang="en-US" sz="1750" dirty="0"/>
          </a:p>
        </p:txBody>
      </p:sp>
      <p:sp>
        <p:nvSpPr>
          <p:cNvPr id="9" name="Shape 7"/>
          <p:cNvSpPr/>
          <p:nvPr/>
        </p:nvSpPr>
        <p:spPr>
          <a:xfrm>
            <a:off x="793790" y="5163741"/>
            <a:ext cx="6407944" cy="1685092"/>
          </a:xfrm>
          <a:prstGeom prst="roundRect">
            <a:avLst>
              <a:gd name="adj" fmla="val 5654"/>
            </a:avLst>
          </a:prstGeom>
          <a:solidFill>
            <a:srgbClr val="D2D9F9"/>
          </a:solidFill>
          <a:ln w="7620">
            <a:solidFill>
              <a:srgbClr val="B8BFDF"/>
            </a:solidFill>
            <a:prstDash val="solid"/>
          </a:ln>
        </p:spPr>
      </p:sp>
      <p:sp>
        <p:nvSpPr>
          <p:cNvPr id="10" name="Text 8"/>
          <p:cNvSpPr/>
          <p:nvPr/>
        </p:nvSpPr>
        <p:spPr>
          <a:xfrm>
            <a:off x="1028224" y="5398175"/>
            <a:ext cx="3038713"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Deep Neural Networks</a:t>
            </a:r>
            <a:endParaRPr lang="en-US" sz="2200" dirty="0"/>
          </a:p>
        </p:txBody>
      </p:sp>
      <p:sp>
        <p:nvSpPr>
          <p:cNvPr id="11" name="Text 9"/>
          <p:cNvSpPr/>
          <p:nvPr/>
        </p:nvSpPr>
        <p:spPr>
          <a:xfrm>
            <a:off x="1028224" y="5888593"/>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1D CNN and MLP models provide automatic feature extraction, reaching accuracy &gt;99%.</a:t>
            </a:r>
            <a:endParaRPr lang="en-US" sz="1750" dirty="0"/>
          </a:p>
        </p:txBody>
      </p:sp>
      <p:sp>
        <p:nvSpPr>
          <p:cNvPr id="12" name="Shape 10"/>
          <p:cNvSpPr/>
          <p:nvPr/>
        </p:nvSpPr>
        <p:spPr>
          <a:xfrm>
            <a:off x="7428548" y="5163741"/>
            <a:ext cx="6408063" cy="1685092"/>
          </a:xfrm>
          <a:prstGeom prst="roundRect">
            <a:avLst>
              <a:gd name="adj" fmla="val 5654"/>
            </a:avLst>
          </a:prstGeom>
          <a:solidFill>
            <a:srgbClr val="D2D9F9"/>
          </a:solidFill>
          <a:ln w="7620">
            <a:solidFill>
              <a:srgbClr val="B8BFDF"/>
            </a:solidFill>
            <a:prstDash val="solid"/>
          </a:ln>
        </p:spPr>
      </p:sp>
      <p:sp>
        <p:nvSpPr>
          <p:cNvPr id="13" name="Text 11"/>
          <p:cNvSpPr/>
          <p:nvPr/>
        </p:nvSpPr>
        <p:spPr>
          <a:xfrm>
            <a:off x="7662982" y="539817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04155"/>
                </a:solidFill>
                <a:latin typeface="Corben" pitchFamily="34" charset="0"/>
                <a:ea typeface="Corben" pitchFamily="34" charset="-122"/>
                <a:cs typeface="Corben" pitchFamily="34" charset="-120"/>
              </a:rPr>
              <a:t>Ensemble Approach</a:t>
            </a:r>
            <a:endParaRPr lang="en-US" sz="2200" dirty="0"/>
          </a:p>
        </p:txBody>
      </p:sp>
      <p:sp>
        <p:nvSpPr>
          <p:cNvPr id="14" name="Text 12"/>
          <p:cNvSpPr/>
          <p:nvPr/>
        </p:nvSpPr>
        <p:spPr>
          <a:xfrm>
            <a:off x="7662982" y="5888593"/>
            <a:ext cx="5939195" cy="725805"/>
          </a:xfrm>
          <a:prstGeom prst="rect">
            <a:avLst/>
          </a:prstGeom>
          <a:noFill/>
          <a:ln/>
        </p:spPr>
        <p:txBody>
          <a:bodyPr wrap="square" lIns="0" tIns="0" rIns="0" bIns="0" rtlCol="0" anchor="t"/>
          <a:lstStyle/>
          <a:p>
            <a:pPr algn="l" indent="0" marL="0">
              <a:lnSpc>
                <a:spcPts val="2850"/>
              </a:lnSpc>
              <a:buNone/>
            </a:pPr>
            <a:r>
              <a:rPr lang="en-US" sz="1750" dirty="0">
                <a:solidFill>
                  <a:srgbClr val="404155"/>
                </a:solidFill>
                <a:latin typeface="Nobile" pitchFamily="34" charset="0"/>
                <a:ea typeface="Nobile" pitchFamily="34" charset="-122"/>
                <a:cs typeface="Nobile" pitchFamily="34" charset="-120"/>
              </a:rPr>
              <a:t>Combines the strengths of multiple models via soft voting for optimal performance.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2025-07-17T10:50:56Z</dcterms:created>
  <dcterms:modified xsi:type="dcterms:W3CDTF">2025-07-17T10:50:56Z</dcterms:modified>
</cp:coreProperties>
</file>